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425" r:id="rId2"/>
    <p:sldId id="426" r:id="rId3"/>
    <p:sldId id="469" r:id="rId4"/>
    <p:sldId id="455" r:id="rId5"/>
    <p:sldId id="470" r:id="rId6"/>
    <p:sldId id="471" r:id="rId7"/>
    <p:sldId id="456" r:id="rId8"/>
    <p:sldId id="472" r:id="rId9"/>
    <p:sldId id="457" r:id="rId10"/>
    <p:sldId id="473" r:id="rId11"/>
    <p:sldId id="458" r:id="rId12"/>
    <p:sldId id="466" r:id="rId13"/>
    <p:sldId id="459" r:id="rId14"/>
    <p:sldId id="474" r:id="rId15"/>
    <p:sldId id="477" r:id="rId16"/>
    <p:sldId id="467" r:id="rId17"/>
    <p:sldId id="475" r:id="rId18"/>
    <p:sldId id="478" r:id="rId19"/>
    <p:sldId id="476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5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4" autoAdjust="0"/>
    <p:restoredTop sz="94653" autoAdjust="0"/>
  </p:normalViewPr>
  <p:slideViewPr>
    <p:cSldViewPr>
      <p:cViewPr varScale="1">
        <p:scale>
          <a:sx n="109" d="100"/>
          <a:sy n="109" d="100"/>
        </p:scale>
        <p:origin x="20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B03592-009B-4A15-83D7-38E9E4357CDB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E24693B-7C09-420D-A74E-98286303E8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09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280303D-5BDF-4845-B965-B9A7B0EBD993}" type="datetimeFigureOut">
              <a:rPr lang="en-US" smtClean="0"/>
              <a:pPr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4B4F787-1B1A-FD46-BF44-095F029BB7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9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4F787-1B1A-FD46-BF44-095F029BB7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3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="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704850"/>
            <a:ext cx="17907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04850"/>
            <a:ext cx="5219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162800" cy="1143000"/>
          </a:xfrm>
        </p:spPr>
        <p:txBody>
          <a:bodyPr/>
          <a:lstStyle>
            <a:lvl1pPr>
              <a:defRPr>
                <a:solidFill>
                  <a:srgbClr val="0229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00250"/>
            <a:ext cx="6781800" cy="3409950"/>
          </a:xfrm>
        </p:spPr>
        <p:txBody>
          <a:bodyPr/>
          <a:lstStyle>
            <a:lvl1pPr>
              <a:defRPr>
                <a:solidFill>
                  <a:srgbClr val="02295C"/>
                </a:solidFill>
              </a:defRPr>
            </a:lvl1pPr>
            <a:lvl2pPr>
              <a:defRPr>
                <a:solidFill>
                  <a:srgbClr val="02295C"/>
                </a:solidFill>
              </a:defRPr>
            </a:lvl2pPr>
            <a:lvl3pPr>
              <a:defRPr>
                <a:solidFill>
                  <a:srgbClr val="02295C"/>
                </a:solidFill>
              </a:defRPr>
            </a:lvl3pPr>
            <a:lvl4pPr>
              <a:defRPr>
                <a:solidFill>
                  <a:srgbClr val="02295C"/>
                </a:solidFill>
              </a:defRPr>
            </a:lvl4pPr>
            <a:lvl5pPr>
              <a:defRPr>
                <a:solidFill>
                  <a:srgbClr val="0229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229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2295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0025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5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29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0485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0025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41325" y="64087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400" dirty="0"/>
          </a:p>
        </p:txBody>
      </p:sp>
      <p:pic>
        <p:nvPicPr>
          <p:cNvPr id="1029" name="Picture 18" descr="Canisius Logo-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486400"/>
            <a:ext cx="1419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ff2b004-dc92-403e-9033-dd45f608ad60@exchan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67732" y="5410200"/>
            <a:ext cx="227626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274B"/>
          </a:solidFill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4"/>
        </a:buClr>
        <a:buSzPct val="100000"/>
        <a:buFont typeface="Wingdings" pitchFamily="2" charset="2"/>
        <a:buChar char="§"/>
        <a:defRPr sz="28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4"/>
        </a:buClr>
        <a:buSzPct val="100000"/>
        <a:buFont typeface="Wingdings" pitchFamily="2" charset="2"/>
        <a:buChar char="§"/>
        <a:defRPr sz="2400">
          <a:solidFill>
            <a:schemeClr val="accent4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4"/>
        </a:buClr>
        <a:buSzPct val="100000"/>
        <a:buFont typeface="Wingdings" pitchFamily="2" charset="2"/>
        <a:buChar char="§"/>
        <a:defRPr sz="2000">
          <a:solidFill>
            <a:schemeClr val="accent4"/>
          </a:solidFill>
          <a:latin typeface="+mn-lt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4"/>
        </a:buClr>
        <a:buSzPct val="100000"/>
        <a:buFont typeface="Wingdings" pitchFamily="2" charset="2"/>
        <a:buChar char="§"/>
        <a:defRPr sz="1600">
          <a:solidFill>
            <a:schemeClr val="accent4"/>
          </a:solidFill>
          <a:latin typeface="+mn-lt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4"/>
        </a:buClr>
        <a:buSzPct val="100000"/>
        <a:buFont typeface="Wingdings" pitchFamily="2" charset="2"/>
        <a:buChar char="§"/>
        <a:defRPr sz="1400">
          <a:solidFill>
            <a:schemeClr val="accent4"/>
          </a:solidFill>
          <a:latin typeface="+mn-lt"/>
        </a:defRPr>
      </a:lvl5pPr>
      <a:lvl6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E1E100"/>
        </a:buClr>
        <a:buFont typeface="Wingdings" pitchFamily="2" charset="2"/>
        <a:buChar char="§"/>
        <a:defRPr sz="1400">
          <a:solidFill>
            <a:srgbClr val="00274B"/>
          </a:solidFill>
          <a:latin typeface="+mn-lt"/>
        </a:defRPr>
      </a:lvl6pPr>
      <a:lvl7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E1E100"/>
        </a:buClr>
        <a:buFont typeface="Wingdings" pitchFamily="2" charset="2"/>
        <a:buChar char="§"/>
        <a:defRPr sz="1400">
          <a:solidFill>
            <a:srgbClr val="00274B"/>
          </a:solidFill>
          <a:latin typeface="+mn-lt"/>
        </a:defRPr>
      </a:lvl7pPr>
      <a:lvl8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E1E100"/>
        </a:buClr>
        <a:buFont typeface="Wingdings" pitchFamily="2" charset="2"/>
        <a:buChar char="§"/>
        <a:defRPr sz="1400">
          <a:solidFill>
            <a:srgbClr val="00274B"/>
          </a:solidFill>
          <a:latin typeface="+mn-lt"/>
        </a:defRPr>
      </a:lvl8pPr>
      <a:lvl9pPr marL="3829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E1E100"/>
        </a:buClr>
        <a:buFont typeface="Wingdings" pitchFamily="2" charset="2"/>
        <a:buChar char="§"/>
        <a:defRPr sz="1400">
          <a:solidFill>
            <a:srgbClr val="00274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 bwMode="auto">
          <a:xfrm>
            <a:off x="6858000" y="5257800"/>
            <a:ext cx="2286000" cy="1600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en-US" sz="3200" dirty="0">
              <a:solidFill>
                <a:srgbClr val="02295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066800"/>
            <a:ext cx="3584026" cy="47243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88856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162800" cy="1143000"/>
          </a:xfrm>
        </p:spPr>
        <p:txBody>
          <a:bodyPr/>
          <a:lstStyle/>
          <a:p>
            <a:r>
              <a:rPr lang="en-US" u="sng" dirty="0" smtClean="0">
                <a:latin typeface="+mn-lt"/>
              </a:rPr>
              <a:t>Recruitment &amp; Retention</a:t>
            </a:r>
            <a:endParaRPr lang="en-US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848600" cy="32766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/>
              <a:t>Creating structures and practices that provide access, development, and recognition of faculty, staff, and students.</a:t>
            </a:r>
          </a:p>
        </p:txBody>
      </p:sp>
    </p:spTree>
    <p:extLst>
      <p:ext uri="{BB962C8B-B14F-4D97-AF65-F5344CB8AC3E}">
        <p14:creationId xmlns:p14="http://schemas.microsoft.com/office/powerpoint/2010/main" val="3770619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6934200" cy="6667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304800"/>
            <a:ext cx="8458200" cy="6096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dirty="0" smtClean="0">
                <a:solidFill>
                  <a:srgbClr val="02295C"/>
                </a:solidFill>
              </a:rPr>
              <a:t>Recruitment &amp; Retention</a:t>
            </a:r>
            <a:endParaRPr lang="en-US" sz="1600" i="1" dirty="0" smtClean="0">
              <a:solidFill>
                <a:srgbClr val="02295C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2295C"/>
                </a:solidFill>
              </a:rPr>
              <a:t>Build </a:t>
            </a:r>
            <a:r>
              <a:rPr lang="en-US" sz="2000" dirty="0">
                <a:solidFill>
                  <a:srgbClr val="02295C"/>
                </a:solidFill>
              </a:rPr>
              <a:t>talented teams by proactively recruiting and retaining </a:t>
            </a:r>
            <a:r>
              <a:rPr lang="en-US" sz="2000" dirty="0" smtClean="0">
                <a:solidFill>
                  <a:srgbClr val="02295C"/>
                </a:solidFill>
              </a:rPr>
              <a:t>faculty</a:t>
            </a:r>
            <a:r>
              <a:rPr lang="en-US" sz="2000" dirty="0">
                <a:solidFill>
                  <a:srgbClr val="02295C"/>
                </a:solidFill>
              </a:rPr>
              <a:t>, </a:t>
            </a:r>
            <a:r>
              <a:rPr lang="en-US" sz="2000" dirty="0" smtClean="0">
                <a:solidFill>
                  <a:srgbClr val="02295C"/>
                </a:solidFill>
              </a:rPr>
              <a:t>staff, and students </a:t>
            </a:r>
            <a:r>
              <a:rPr lang="en-US" sz="2000" dirty="0">
                <a:solidFill>
                  <a:srgbClr val="02295C"/>
                </a:solidFill>
              </a:rPr>
              <a:t>from diverse racial and ethnic </a:t>
            </a:r>
            <a:r>
              <a:rPr lang="en-US" sz="2000" dirty="0" smtClean="0">
                <a:solidFill>
                  <a:srgbClr val="02295C"/>
                </a:solidFill>
              </a:rPr>
              <a:t>backgrounds: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2295C"/>
                </a:solidFill>
              </a:rPr>
              <a:t> </a:t>
            </a:r>
          </a:p>
          <a:p>
            <a:pPr marL="0" indent="0">
              <a:buNone/>
            </a:pPr>
            <a:endParaRPr lang="en-US" sz="1800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61498"/>
              </p:ext>
            </p:extLst>
          </p:nvPr>
        </p:nvGraphicFramePr>
        <p:xfrm>
          <a:off x="1113692" y="1600200"/>
          <a:ext cx="6781800" cy="388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>
                  <a:extLst>
                    <a:ext uri="{9D8B030D-6E8A-4147-A177-3AD203B41FA5}">
                      <a16:colId xmlns:a16="http://schemas.microsoft.com/office/drawing/2014/main" val="309133909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4049102758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1362818259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1379093237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1971604455"/>
                    </a:ext>
                  </a:extLst>
                </a:gridCol>
              </a:tblGrid>
              <a:tr h="606767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Staff</a:t>
                      </a:r>
                    </a:p>
                    <a:p>
                      <a:r>
                        <a:rPr lang="en-US" sz="1400" b="0" dirty="0" smtClean="0"/>
                        <a:t>2019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Faculty</a:t>
                      </a:r>
                    </a:p>
                    <a:p>
                      <a:r>
                        <a:rPr lang="en-US" sz="1400" b="0" dirty="0" smtClean="0"/>
                        <a:t>2019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Adjunct</a:t>
                      </a:r>
                    </a:p>
                    <a:p>
                      <a:r>
                        <a:rPr lang="en-US" sz="1400" b="0" dirty="0" smtClean="0"/>
                        <a:t>2019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Students </a:t>
                      </a:r>
                      <a:br>
                        <a:rPr lang="en-US" sz="1400" b="0" dirty="0" smtClean="0"/>
                      </a:br>
                      <a:r>
                        <a:rPr lang="en-US" sz="1400" b="0" dirty="0" smtClean="0"/>
                        <a:t>2019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Graduate</a:t>
                      </a:r>
                    </a:p>
                    <a:p>
                      <a:r>
                        <a:rPr lang="en-US" sz="1400" b="0" dirty="0" smtClean="0"/>
                        <a:t>2019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523057"/>
                  </a:ext>
                </a:extLst>
              </a:tr>
              <a:tr h="700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83% (307)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88% (135)</a:t>
                      </a:r>
                    </a:p>
                    <a:p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91% (197)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69.4% (1536)</a:t>
                      </a:r>
                    </a:p>
                    <a:p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72.1%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(641) White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110998"/>
                  </a:ext>
                </a:extLst>
              </a:tr>
              <a:tr h="606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16% (60)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11% (19)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ALANA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9% (19)</a:t>
                      </a:r>
                    </a:p>
                    <a:p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20.9% (461)</a:t>
                      </a:r>
                    </a:p>
                    <a:p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17.1% (152)</a:t>
                      </a:r>
                    </a:p>
                    <a:p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967921"/>
                  </a:ext>
                </a:extLst>
              </a:tr>
              <a:tr h="6067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Staff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Faculty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Adjunct 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Students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Grad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uate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272020"/>
                  </a:ext>
                </a:extLst>
              </a:tr>
              <a:tr h="7584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83% (258)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89%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(124)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92%  (153) 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70.2% (1391) 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76.3% (641)</a:t>
                      </a:r>
                    </a:p>
                    <a:p>
                      <a:r>
                        <a:rPr lang="en-US" sz="1200" dirty="0" smtClean="0"/>
                        <a:t> White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185314"/>
                  </a:ext>
                </a:extLst>
              </a:tr>
              <a:tr h="6067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15% (47)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11% (15)</a:t>
                      </a:r>
                    </a:p>
                    <a:p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8% (13)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21.7% (431)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15.6% (131)</a:t>
                      </a:r>
                    </a:p>
                    <a:p>
                      <a:r>
                        <a:rPr lang="en-US" sz="1200" dirty="0" smtClean="0"/>
                        <a:t>ALANA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80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399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2414"/>
            <a:ext cx="7162800" cy="1143000"/>
          </a:xfrm>
        </p:spPr>
        <p:txBody>
          <a:bodyPr/>
          <a:lstStyle/>
          <a:p>
            <a:r>
              <a:rPr lang="en-US" dirty="0" smtClean="0"/>
              <a:t>Recruitment &amp;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315200" cy="5334000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en-US" sz="2000" dirty="0" smtClean="0"/>
              <a:t>Implement </a:t>
            </a:r>
            <a:r>
              <a:rPr lang="en-US" sz="2000" dirty="0"/>
              <a:t>inclusive and equitable hiring </a:t>
            </a:r>
            <a:r>
              <a:rPr lang="en-US" sz="2000" dirty="0" smtClean="0"/>
              <a:t>practices</a:t>
            </a:r>
            <a:r>
              <a:rPr lang="en-US" sz="2000" dirty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Diversityjobs</a:t>
            </a:r>
            <a:r>
              <a:rPr lang="en-US" sz="1600" dirty="0" smtClean="0"/>
              <a:t>:</a:t>
            </a:r>
            <a:endParaRPr lang="en-US" sz="1600" dirty="0"/>
          </a:p>
          <a:p>
            <a:pPr lvl="2"/>
            <a:r>
              <a:rPr lang="en-US" sz="1400" dirty="0" smtClean="0"/>
              <a:t>Veteranjobs.net                              </a:t>
            </a:r>
            <a:endParaRPr lang="en-US" sz="1400" dirty="0"/>
          </a:p>
          <a:p>
            <a:pPr lvl="2"/>
            <a:r>
              <a:rPr lang="en-US" sz="1400" dirty="0"/>
              <a:t>Disabilityjobs.net</a:t>
            </a:r>
          </a:p>
          <a:p>
            <a:pPr lvl="2"/>
            <a:r>
              <a:rPr lang="en-US" sz="1400" dirty="0"/>
              <a:t>Latinojobs.org</a:t>
            </a:r>
          </a:p>
          <a:p>
            <a:pPr lvl="2"/>
            <a:r>
              <a:rPr lang="en-US" sz="1400" dirty="0"/>
              <a:t>Africanamericanhires.com</a:t>
            </a:r>
          </a:p>
          <a:p>
            <a:pPr lvl="2"/>
            <a:r>
              <a:rPr lang="en-US" sz="1400" dirty="0"/>
              <a:t>Allhispanicjobs.com</a:t>
            </a:r>
          </a:p>
          <a:p>
            <a:pPr lvl="2"/>
            <a:r>
              <a:rPr lang="en-US" sz="1400" dirty="0"/>
              <a:t>Alllgbtjobs.com</a:t>
            </a:r>
          </a:p>
          <a:p>
            <a:pPr lvl="2"/>
            <a:r>
              <a:rPr lang="en-US" sz="1400" dirty="0"/>
              <a:t>Asianhires.com</a:t>
            </a:r>
          </a:p>
          <a:p>
            <a:pPr lvl="2"/>
            <a:r>
              <a:rPr lang="en-US" sz="1400" dirty="0"/>
              <a:t>Wehirewomen.com</a:t>
            </a:r>
          </a:p>
          <a:p>
            <a:pPr lvl="2"/>
            <a:r>
              <a:rPr lang="en-US" sz="1400" dirty="0"/>
              <a:t>Allbilingualjobs.com</a:t>
            </a:r>
          </a:p>
          <a:p>
            <a:pPr lvl="2"/>
            <a:r>
              <a:rPr lang="en-US" sz="1400" dirty="0"/>
              <a:t>Overfiftyjobs.com</a:t>
            </a:r>
          </a:p>
          <a:p>
            <a:pPr lvl="2"/>
            <a:r>
              <a:rPr lang="en-US" sz="1400" dirty="0"/>
              <a:t>Nativejobs.com</a:t>
            </a:r>
          </a:p>
          <a:p>
            <a:pPr lvl="2"/>
            <a:r>
              <a:rPr lang="en-US" sz="1400" dirty="0"/>
              <a:t>Blackcareers.org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Draft of Diversity &amp; Inclusion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Addressing Racism in Hiring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Employee Resource Groups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6415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752600"/>
            <a:ext cx="81534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u="sng" dirty="0" smtClean="0">
                <a:solidFill>
                  <a:srgbClr val="02295C"/>
                </a:solidFill>
              </a:rPr>
              <a:t>Training &amp; Skill Building</a:t>
            </a:r>
          </a:p>
          <a:p>
            <a:pPr marL="0" indent="0" algn="ctr">
              <a:buNone/>
            </a:pPr>
            <a:endParaRPr lang="en-US" i="1" u="sng" dirty="0" smtClean="0">
              <a:solidFill>
                <a:srgbClr val="02295C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02295C"/>
                </a:solidFill>
              </a:rPr>
              <a:t>Increasing institutional capacity to address racial equity by developing the awareness, knowledge, and skills of all members of the college.  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rgbClr val="02295C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802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533400"/>
            <a:ext cx="8001000" cy="57912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dirty="0" smtClean="0">
                <a:solidFill>
                  <a:srgbClr val="02295C"/>
                </a:solidFill>
              </a:rPr>
              <a:t>Training &amp; Skill Building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2295C"/>
                </a:solidFill>
              </a:rPr>
              <a:t>Develop </a:t>
            </a:r>
            <a:r>
              <a:rPr lang="en-US" sz="2400" dirty="0">
                <a:solidFill>
                  <a:srgbClr val="02295C"/>
                </a:solidFill>
              </a:rPr>
              <a:t>a comprehensive campus-wide training initiatives that addresses racial </a:t>
            </a:r>
            <a:r>
              <a:rPr lang="en-US" sz="2400" dirty="0" smtClean="0">
                <a:solidFill>
                  <a:srgbClr val="02295C"/>
                </a:solidFill>
              </a:rPr>
              <a:t>equity </a:t>
            </a:r>
            <a:r>
              <a:rPr lang="en-US" sz="2400" dirty="0">
                <a:solidFill>
                  <a:srgbClr val="02295C"/>
                </a:solidFill>
              </a:rPr>
              <a:t>and </a:t>
            </a:r>
            <a:r>
              <a:rPr lang="en-US" sz="2400" dirty="0" smtClean="0">
                <a:solidFill>
                  <a:srgbClr val="02295C"/>
                </a:solidFill>
              </a:rPr>
              <a:t>anti-racism.</a:t>
            </a:r>
            <a:endParaRPr lang="en-US" sz="1600" dirty="0" smtClean="0">
              <a:solidFill>
                <a:srgbClr val="02295C"/>
              </a:solidFill>
            </a:endParaRPr>
          </a:p>
          <a:p>
            <a:pPr marL="457200" indent="0">
              <a:buNone/>
            </a:pPr>
            <a:r>
              <a:rPr lang="en-US" sz="1400" dirty="0" smtClean="0">
                <a:solidFill>
                  <a:srgbClr val="02295C"/>
                </a:solidFill>
              </a:rPr>
              <a:t>Approximately </a:t>
            </a:r>
            <a:r>
              <a:rPr lang="en-US" sz="1400" dirty="0">
                <a:solidFill>
                  <a:srgbClr val="02295C"/>
                </a:solidFill>
              </a:rPr>
              <a:t>150 employees </a:t>
            </a:r>
            <a:r>
              <a:rPr lang="en-US" sz="1400" dirty="0" smtClean="0">
                <a:solidFill>
                  <a:srgbClr val="02295C"/>
                </a:solidFill>
              </a:rPr>
              <a:t>and 400 students participate </a:t>
            </a:r>
            <a:r>
              <a:rPr lang="en-US" sz="1400" dirty="0">
                <a:solidFill>
                  <a:srgbClr val="02295C"/>
                </a:solidFill>
              </a:rPr>
              <a:t>in workshops </a:t>
            </a:r>
            <a:r>
              <a:rPr lang="en-US" sz="1400" dirty="0" smtClean="0">
                <a:solidFill>
                  <a:srgbClr val="02295C"/>
                </a:solidFill>
              </a:rPr>
              <a:t>(</a:t>
            </a:r>
            <a:r>
              <a:rPr lang="en-US" sz="1400" dirty="0">
                <a:solidFill>
                  <a:srgbClr val="02295C"/>
                </a:solidFill>
              </a:rPr>
              <a:t>workshops, faculty development week, Wrestling with Whiteness institute, CDE </a:t>
            </a:r>
            <a:r>
              <a:rPr lang="en-US" sz="1400" dirty="0" smtClean="0">
                <a:solidFill>
                  <a:srgbClr val="02295C"/>
                </a:solidFill>
              </a:rPr>
              <a:t>Conference</a:t>
            </a:r>
            <a:r>
              <a:rPr lang="en-US" sz="1400" dirty="0">
                <a:solidFill>
                  <a:srgbClr val="02295C"/>
                </a:solidFill>
              </a:rPr>
              <a:t>, Addressing Racism in Hiring workshop,  Institute for Sports &amp; Social </a:t>
            </a:r>
            <a:r>
              <a:rPr lang="en-US" sz="1400" dirty="0" smtClean="0">
                <a:solidFill>
                  <a:srgbClr val="02295C"/>
                </a:solidFill>
              </a:rPr>
              <a:t>Justice, DEI </a:t>
            </a:r>
            <a:r>
              <a:rPr lang="en-US" sz="1400" dirty="0">
                <a:solidFill>
                  <a:srgbClr val="02295C"/>
                </a:solidFill>
              </a:rPr>
              <a:t>Everfi, ALANA Workshop Series, </a:t>
            </a:r>
            <a:r>
              <a:rPr lang="en-US" sz="1400" dirty="0" smtClean="0">
                <a:solidFill>
                  <a:srgbClr val="02295C"/>
                </a:solidFill>
              </a:rPr>
              <a:t>RA and OL Training).</a:t>
            </a:r>
          </a:p>
          <a:p>
            <a:pPr marL="0" indent="0">
              <a:buNone/>
            </a:pPr>
            <a:endParaRPr lang="en-US" sz="1400" dirty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2295C"/>
                </a:solidFill>
              </a:rPr>
              <a:t>      DEI Everfi IMPACT Report:</a:t>
            </a:r>
            <a:endParaRPr lang="en-US" sz="1800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86% Use </a:t>
            </a:r>
            <a:r>
              <a:rPr lang="en-US" sz="1800" dirty="0">
                <a:solidFill>
                  <a:srgbClr val="02295C"/>
                </a:solidFill>
              </a:rPr>
              <a:t>of active listening </a:t>
            </a:r>
            <a:r>
              <a:rPr lang="en-US" sz="1800" dirty="0" smtClean="0">
                <a:solidFill>
                  <a:srgbClr val="02295C"/>
                </a:solidFill>
              </a:rPr>
              <a:t>skills	</a:t>
            </a:r>
            <a:endParaRPr lang="en-US" sz="1800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80% Interest </a:t>
            </a:r>
            <a:r>
              <a:rPr lang="en-US" sz="1800" dirty="0">
                <a:solidFill>
                  <a:srgbClr val="02295C"/>
                </a:solidFill>
              </a:rPr>
              <a:t>in learning more about diversity, equity, and </a:t>
            </a:r>
            <a:r>
              <a:rPr lang="en-US" sz="1800" dirty="0" smtClean="0">
                <a:solidFill>
                  <a:srgbClr val="02295C"/>
                </a:solidFill>
              </a:rPr>
              <a:t>inclusion  </a:t>
            </a:r>
            <a:endParaRPr lang="en-US" sz="1800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91% Preparedness </a:t>
            </a:r>
            <a:r>
              <a:rPr lang="en-US" sz="1800" dirty="0">
                <a:solidFill>
                  <a:srgbClr val="02295C"/>
                </a:solidFill>
              </a:rPr>
              <a:t>to engage in ally </a:t>
            </a:r>
            <a:r>
              <a:rPr lang="en-US" sz="1800" dirty="0" smtClean="0">
                <a:solidFill>
                  <a:srgbClr val="02295C"/>
                </a:solidFill>
              </a:rPr>
              <a:t>behavior </a:t>
            </a:r>
            <a:endParaRPr lang="en-US" sz="1800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91% Ability </a:t>
            </a:r>
            <a:r>
              <a:rPr lang="en-US" sz="1800" dirty="0">
                <a:solidFill>
                  <a:srgbClr val="02295C"/>
                </a:solidFill>
              </a:rPr>
              <a:t>to communicate with respect to </a:t>
            </a:r>
            <a:r>
              <a:rPr lang="en-US" sz="1800" dirty="0" smtClean="0">
                <a:solidFill>
                  <a:srgbClr val="02295C"/>
                </a:solidFill>
              </a:rPr>
              <a:t>others	</a:t>
            </a:r>
            <a:endParaRPr lang="en-US" sz="1800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87% Understanding </a:t>
            </a:r>
            <a:r>
              <a:rPr lang="en-US" sz="1800" dirty="0">
                <a:solidFill>
                  <a:srgbClr val="02295C"/>
                </a:solidFill>
              </a:rPr>
              <a:t>of the importance of </a:t>
            </a:r>
            <a:r>
              <a:rPr lang="en-US" sz="1800" dirty="0" smtClean="0">
                <a:solidFill>
                  <a:srgbClr val="02295C"/>
                </a:solidFill>
              </a:rPr>
              <a:t>self-care </a:t>
            </a:r>
            <a:endParaRPr lang="en-US" sz="1800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87% Openness </a:t>
            </a:r>
            <a:r>
              <a:rPr lang="en-US" sz="1800" dirty="0">
                <a:solidFill>
                  <a:srgbClr val="02295C"/>
                </a:solidFill>
              </a:rPr>
              <a:t>to interacting with people who are different from </a:t>
            </a:r>
            <a:r>
              <a:rPr lang="en-US" sz="1800" dirty="0" smtClean="0">
                <a:solidFill>
                  <a:srgbClr val="02295C"/>
                </a:solidFill>
              </a:rPr>
              <a:t>me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marL="457200" lvl="1" indent="0">
              <a:buNone/>
            </a:pPr>
            <a:endParaRPr lang="en-US" sz="1400" dirty="0" smtClean="0">
              <a:solidFill>
                <a:srgbClr val="02295C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39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42" y="304800"/>
            <a:ext cx="7618679" cy="5410201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533400"/>
            <a:ext cx="7924799" cy="55626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dirty="0" smtClean="0">
                <a:solidFill>
                  <a:srgbClr val="02295C"/>
                </a:solidFill>
              </a:rPr>
              <a:t>Training &amp; Skill Building</a:t>
            </a:r>
            <a:endParaRPr lang="en-US" sz="24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2295C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265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533400"/>
            <a:ext cx="78486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dirty="0" smtClean="0">
                <a:solidFill>
                  <a:srgbClr val="02295C"/>
                </a:solidFill>
              </a:rPr>
              <a:t>Training &amp; Skill Building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sz="2100" i="1" dirty="0">
                <a:solidFill>
                  <a:srgbClr val="02295C"/>
                </a:solidFill>
              </a:rPr>
              <a:t>During the 2020-2021 academic year, BRRT received the following reports (9 reports in total</a:t>
            </a:r>
            <a:r>
              <a:rPr lang="en-US" sz="2100" i="1" dirty="0" smtClean="0">
                <a:solidFill>
                  <a:srgbClr val="02295C"/>
                </a:solidFill>
              </a:rPr>
              <a:t>):</a:t>
            </a:r>
          </a:p>
          <a:p>
            <a:pPr marL="0" indent="0">
              <a:buNone/>
            </a:pPr>
            <a:endParaRPr lang="en-US" sz="2100" i="1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sz="2100" i="1" dirty="0" smtClean="0">
                <a:solidFill>
                  <a:srgbClr val="02295C"/>
                </a:solidFill>
              </a:rPr>
              <a:t>4-Sexual Orientation, Gender Identity, Gender</a:t>
            </a:r>
          </a:p>
          <a:p>
            <a:pPr marL="0" indent="0">
              <a:buNone/>
            </a:pPr>
            <a:r>
              <a:rPr lang="en-US" sz="2100" i="1" dirty="0" smtClean="0">
                <a:solidFill>
                  <a:srgbClr val="02295C"/>
                </a:solidFill>
              </a:rPr>
              <a:t>2-Nationality</a:t>
            </a:r>
          </a:p>
          <a:p>
            <a:pPr marL="0" indent="0">
              <a:buNone/>
            </a:pPr>
            <a:r>
              <a:rPr lang="en-US" sz="2100" i="1" dirty="0" smtClean="0">
                <a:solidFill>
                  <a:srgbClr val="02295C"/>
                </a:solidFill>
              </a:rPr>
              <a:t>1-Ability</a:t>
            </a:r>
          </a:p>
          <a:p>
            <a:pPr marL="0" indent="0">
              <a:buNone/>
            </a:pPr>
            <a:r>
              <a:rPr lang="en-US" sz="2100" i="1" dirty="0" smtClean="0">
                <a:solidFill>
                  <a:srgbClr val="02295C"/>
                </a:solidFill>
              </a:rPr>
              <a:t>1-Race</a:t>
            </a:r>
          </a:p>
          <a:p>
            <a:pPr marL="0" indent="0">
              <a:buNone/>
            </a:pPr>
            <a:r>
              <a:rPr lang="en-US" sz="2100" i="1" dirty="0" smtClean="0">
                <a:solidFill>
                  <a:srgbClr val="02295C"/>
                </a:solidFill>
              </a:rPr>
              <a:t>1-Ethnicity, Religion</a:t>
            </a:r>
            <a:endParaRPr lang="en-US" sz="2100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62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914400"/>
            <a:ext cx="7467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sz="6400" dirty="0"/>
          </a:p>
          <a:p>
            <a:pPr marL="0" indent="0" algn="ctr">
              <a:buNone/>
            </a:pPr>
            <a:r>
              <a:rPr lang="en-US" sz="6400" dirty="0" smtClean="0">
                <a:solidFill>
                  <a:srgbClr val="02295C"/>
                </a:solidFill>
              </a:rPr>
              <a:t>Preparing for </a:t>
            </a:r>
          </a:p>
          <a:p>
            <a:pPr marL="0" indent="0" algn="ctr">
              <a:buNone/>
            </a:pPr>
            <a:r>
              <a:rPr lang="en-US" sz="6400" dirty="0" smtClean="0">
                <a:solidFill>
                  <a:srgbClr val="02295C"/>
                </a:solidFill>
              </a:rPr>
              <a:t>2021-2022</a:t>
            </a:r>
            <a:endParaRPr lang="en-US" sz="6400" dirty="0">
              <a:solidFill>
                <a:srgbClr val="02295C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33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533400"/>
            <a:ext cx="4495800" cy="58674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u="sng" dirty="0" smtClean="0">
                <a:solidFill>
                  <a:srgbClr val="02295C"/>
                </a:solidFill>
              </a:rPr>
              <a:t>Academic Affairs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CCC Diversity Attribute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Academic Reset Policy</a:t>
            </a: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02295C"/>
                </a:solidFill>
              </a:rPr>
              <a:t>Business &amp; Finance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MWBE Vendors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Diversity &amp; Inclusion Policy</a:t>
            </a:r>
            <a:endParaRPr lang="en-US" sz="2000" u="sng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02295C"/>
                </a:solidFill>
              </a:rPr>
              <a:t>Enrollment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Student Profiles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Increase relationships w/Buffalo area schools/organizations</a:t>
            </a: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02295C"/>
                </a:solidFill>
              </a:rPr>
              <a:t>Institutional Advancement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Volunteer recruitment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Gift Acceptance Policy </a:t>
            </a:r>
            <a:endParaRPr lang="en-US" sz="2000" u="sng" dirty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02295C"/>
                </a:solidFill>
              </a:rPr>
              <a:t>Student Affairs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Review all policies related to NSO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New Assessment Instruments</a:t>
            </a:r>
          </a:p>
          <a:p>
            <a:pPr marL="0" indent="0">
              <a:buNone/>
            </a:pPr>
            <a:endParaRPr lang="en-US" sz="2400" u="sng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2295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9553" y="533400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2295C"/>
                </a:solidFill>
              </a:rPr>
              <a:t>Office Diversity &amp; Inclusion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Partnership with AJCU Post Doctoral Diversity Fellowship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HBCU, HIS, Tribal College Faculty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Faculty Status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2295C"/>
                </a:solidFill>
              </a:rPr>
              <a:t>2022 Campus Climate Survey</a:t>
            </a:r>
            <a:endParaRPr lang="en-US" sz="2000" dirty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985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914400"/>
            <a:ext cx="7467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sz="6400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2295C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2295C"/>
                </a:solidFill>
              </a:rPr>
              <a:t>Thank you for all you do to support DEI !!!</a:t>
            </a:r>
          </a:p>
        </p:txBody>
      </p:sp>
    </p:spTree>
    <p:extLst>
      <p:ext uri="{BB962C8B-B14F-4D97-AF65-F5344CB8AC3E}">
        <p14:creationId xmlns:p14="http://schemas.microsoft.com/office/powerpoint/2010/main" val="3104641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600200"/>
            <a:ext cx="8332694" cy="350520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u="sng" dirty="0" smtClean="0">
                <a:solidFill>
                  <a:srgbClr val="02295C"/>
                </a:solidFill>
              </a:rPr>
              <a:t>Community</a:t>
            </a:r>
            <a:endParaRPr lang="en-US" i="1" u="sng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2295C"/>
                </a:solidFill>
              </a:rPr>
              <a:t>Being </a:t>
            </a:r>
            <a:r>
              <a:rPr lang="en-US" dirty="0">
                <a:solidFill>
                  <a:srgbClr val="02295C"/>
                </a:solidFill>
              </a:rPr>
              <a:t>intentional with our internal and external interactions, communications, and relationships through empowered participation and a sense of belonging.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24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2295C"/>
                </a:solidFill>
              </a:rPr>
              <a:t>Community</a:t>
            </a:r>
            <a:endParaRPr lang="en-US" i="1" dirty="0" smtClean="0">
              <a:solidFill>
                <a:srgbClr val="02295C"/>
              </a:solidFill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02295C"/>
                </a:solidFill>
              </a:rPr>
              <a:t>Create</a:t>
            </a:r>
            <a:r>
              <a:rPr lang="en-US" sz="2400" dirty="0">
                <a:solidFill>
                  <a:srgbClr val="02295C"/>
                </a:solidFill>
              </a:rPr>
              <a:t>, </a:t>
            </a:r>
            <a:r>
              <a:rPr lang="en-US" sz="2400" dirty="0" smtClean="0">
                <a:solidFill>
                  <a:srgbClr val="02295C"/>
                </a:solidFill>
              </a:rPr>
              <a:t>increase, </a:t>
            </a:r>
            <a:r>
              <a:rPr lang="en-US" sz="2400" dirty="0">
                <a:solidFill>
                  <a:srgbClr val="02295C"/>
                </a:solidFill>
              </a:rPr>
              <a:t>and deepen opportunities to build cross-racial relationships at </a:t>
            </a:r>
            <a:r>
              <a:rPr lang="en-US" sz="2400" dirty="0" smtClean="0">
                <a:solidFill>
                  <a:srgbClr val="02295C"/>
                </a:solidFill>
              </a:rPr>
              <a:t>Canisius </a:t>
            </a:r>
            <a:r>
              <a:rPr lang="en-US" sz="2400" dirty="0">
                <a:solidFill>
                  <a:srgbClr val="02295C"/>
                </a:solidFill>
              </a:rPr>
              <a:t>College </a:t>
            </a:r>
            <a:r>
              <a:rPr lang="en-US" sz="2400" dirty="0" smtClean="0">
                <a:solidFill>
                  <a:srgbClr val="02295C"/>
                </a:solidFill>
              </a:rPr>
              <a:t>and </a:t>
            </a:r>
            <a:r>
              <a:rPr lang="en-US" sz="2400" dirty="0">
                <a:solidFill>
                  <a:srgbClr val="02295C"/>
                </a:solidFill>
              </a:rPr>
              <a:t>in the greater Buffalo </a:t>
            </a:r>
            <a:r>
              <a:rPr lang="en-US" sz="2400" dirty="0" smtClean="0">
                <a:solidFill>
                  <a:srgbClr val="02295C"/>
                </a:solidFill>
              </a:rPr>
              <a:t>community: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In 2019, 106 </a:t>
            </a:r>
            <a:r>
              <a:rPr lang="en-US" sz="1800" dirty="0">
                <a:solidFill>
                  <a:srgbClr val="02295C"/>
                </a:solidFill>
              </a:rPr>
              <a:t>c</a:t>
            </a:r>
            <a:r>
              <a:rPr lang="en-US" sz="1800" dirty="0" smtClean="0">
                <a:solidFill>
                  <a:srgbClr val="02295C"/>
                </a:solidFill>
              </a:rPr>
              <a:t>ommunity partnerships, 18% (20) supported racial equity and/or provided programs and services to Black and Brown communities (55% with Buffalo public schools). 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In 2020-60 </a:t>
            </a:r>
            <a:r>
              <a:rPr lang="en-US" sz="1800" dirty="0">
                <a:solidFill>
                  <a:srgbClr val="02295C"/>
                </a:solidFill>
              </a:rPr>
              <a:t>c</a:t>
            </a:r>
            <a:r>
              <a:rPr lang="en-US" sz="1800" dirty="0" smtClean="0">
                <a:solidFill>
                  <a:srgbClr val="02295C"/>
                </a:solidFill>
              </a:rPr>
              <a:t>ommunity partnerships, 25%</a:t>
            </a:r>
            <a:r>
              <a:rPr lang="en-US" sz="1800" dirty="0">
                <a:solidFill>
                  <a:srgbClr val="02295C"/>
                </a:solidFill>
              </a:rPr>
              <a:t> </a:t>
            </a:r>
            <a:r>
              <a:rPr lang="en-US" sz="1800" dirty="0" smtClean="0">
                <a:solidFill>
                  <a:srgbClr val="02295C"/>
                </a:solidFill>
              </a:rPr>
              <a:t>(15) supported </a:t>
            </a:r>
            <a:r>
              <a:rPr lang="en-US" sz="1800" dirty="0">
                <a:solidFill>
                  <a:srgbClr val="02295C"/>
                </a:solidFill>
              </a:rPr>
              <a:t>racial equity </a:t>
            </a:r>
            <a:r>
              <a:rPr lang="en-US" sz="1800" dirty="0" smtClean="0">
                <a:solidFill>
                  <a:srgbClr val="02295C"/>
                </a:solidFill>
              </a:rPr>
              <a:t>and/or provided programs and </a:t>
            </a:r>
            <a:r>
              <a:rPr lang="en-US" sz="1800" dirty="0">
                <a:solidFill>
                  <a:srgbClr val="02295C"/>
                </a:solidFill>
              </a:rPr>
              <a:t>services </a:t>
            </a:r>
            <a:r>
              <a:rPr lang="en-US" sz="1800" dirty="0" smtClean="0">
                <a:solidFill>
                  <a:srgbClr val="02295C"/>
                </a:solidFill>
              </a:rPr>
              <a:t>to </a:t>
            </a:r>
            <a:r>
              <a:rPr lang="en-US" sz="1800" dirty="0">
                <a:solidFill>
                  <a:srgbClr val="02295C"/>
                </a:solidFill>
              </a:rPr>
              <a:t>Black and Brown </a:t>
            </a:r>
            <a:r>
              <a:rPr lang="en-US" sz="1800" dirty="0" smtClean="0">
                <a:solidFill>
                  <a:srgbClr val="02295C"/>
                </a:solidFill>
              </a:rPr>
              <a:t>communities. 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2295C"/>
                </a:solidFill>
              </a:rPr>
              <a:t>Juneteenth Buffalo Inc. (MLK Book Series and Juneteenth Recognition)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02295C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2295C"/>
                </a:solidFill>
              </a:rPr>
              <a:t>Building Allyships Program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774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30623" y="1600200"/>
            <a:ext cx="7682753" cy="355002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u="sng" dirty="0" smtClean="0">
                <a:solidFill>
                  <a:srgbClr val="02295C"/>
                </a:solidFill>
              </a:rPr>
              <a:t>Curriculum &amp; Academic Initiatives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2295C"/>
                </a:solidFill>
              </a:rPr>
              <a:t>Deconstructing Whiteness in the classroom, and ensuring our curriculum addresses race and racism.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27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457200"/>
            <a:ext cx="8001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2295C"/>
                </a:solidFill>
              </a:rPr>
              <a:t>Curriculum &amp; Academic Initiatives</a:t>
            </a:r>
          </a:p>
          <a:p>
            <a:pPr marL="0" indent="0" algn="ctr">
              <a:buNone/>
            </a:pPr>
            <a:endParaRPr lang="en-US" sz="1600" dirty="0" smtClean="0">
              <a:solidFill>
                <a:srgbClr val="02295C"/>
              </a:solidFill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02295C"/>
                </a:solidFill>
              </a:rPr>
              <a:t>Ensure </a:t>
            </a:r>
            <a:r>
              <a:rPr lang="en-US" sz="2400" dirty="0">
                <a:solidFill>
                  <a:srgbClr val="02295C"/>
                </a:solidFill>
              </a:rPr>
              <a:t>that race and ethnicity are being taken up concretely across the college </a:t>
            </a:r>
            <a:r>
              <a:rPr lang="en-US" sz="2400" dirty="0" smtClean="0">
                <a:solidFill>
                  <a:srgbClr val="02295C"/>
                </a:solidFill>
              </a:rPr>
              <a:t>curriculum: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Race &amp; Ethnic Studies (12-15 courses), 22 courses have been identified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Proposal completed and submitted to APB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Core Curriculum Committee- Diversity and Global Awareness Attributes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Honors Program curriculum</a:t>
            </a:r>
          </a:p>
        </p:txBody>
      </p:sp>
    </p:spTree>
    <p:extLst>
      <p:ext uri="{BB962C8B-B14F-4D97-AF65-F5344CB8AC3E}">
        <p14:creationId xmlns:p14="http://schemas.microsoft.com/office/powerpoint/2010/main" val="27721268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71500" y="1600200"/>
            <a:ext cx="80010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u="sng" dirty="0" smtClean="0">
                <a:solidFill>
                  <a:srgbClr val="02295C"/>
                </a:solidFill>
              </a:rPr>
              <a:t>Educational Programs</a:t>
            </a:r>
          </a:p>
          <a:p>
            <a:pPr marL="0" indent="0" algn="ctr">
              <a:buNone/>
            </a:pPr>
            <a:endParaRPr lang="en-US" sz="1700" u="sng" dirty="0" smtClean="0">
              <a:solidFill>
                <a:srgbClr val="02295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2295C"/>
                </a:solidFill>
              </a:rPr>
              <a:t>Cultivating opportunities for members of the college community to work in partnership on efforts that address race by developing programs that encourage self-reflection, conversation, and action.</a:t>
            </a:r>
          </a:p>
          <a:p>
            <a:pPr marL="0" indent="0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8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533400"/>
            <a:ext cx="7926947" cy="56959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2295C"/>
                </a:solidFill>
              </a:rPr>
              <a:t>Educational Programs</a:t>
            </a:r>
          </a:p>
          <a:p>
            <a:pPr marL="0" indent="0" algn="ctr">
              <a:buNone/>
            </a:pPr>
            <a:endParaRPr lang="en-US" sz="1700" dirty="0" smtClean="0">
              <a:solidFill>
                <a:srgbClr val="02295C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2295C"/>
                </a:solidFill>
              </a:rPr>
              <a:t>Develop </a:t>
            </a:r>
            <a:r>
              <a:rPr lang="en-US" sz="2400" dirty="0">
                <a:solidFill>
                  <a:srgbClr val="02295C"/>
                </a:solidFill>
              </a:rPr>
              <a:t>intersectional education programs </a:t>
            </a:r>
            <a:r>
              <a:rPr lang="en-US" sz="2400" dirty="0" smtClean="0">
                <a:solidFill>
                  <a:srgbClr val="02295C"/>
                </a:solidFill>
              </a:rPr>
              <a:t>and opportunities </a:t>
            </a:r>
            <a:r>
              <a:rPr lang="en-US" sz="2400" dirty="0">
                <a:solidFill>
                  <a:srgbClr val="02295C"/>
                </a:solidFill>
              </a:rPr>
              <a:t>by promoting </a:t>
            </a:r>
            <a:r>
              <a:rPr lang="en-US" sz="2400" dirty="0" smtClean="0">
                <a:solidFill>
                  <a:srgbClr val="02295C"/>
                </a:solidFill>
              </a:rPr>
              <a:t>collaboration </a:t>
            </a:r>
            <a:r>
              <a:rPr lang="en-US" sz="2400" dirty="0">
                <a:solidFill>
                  <a:srgbClr val="02295C"/>
                </a:solidFill>
              </a:rPr>
              <a:t>among </a:t>
            </a:r>
            <a:r>
              <a:rPr lang="en-US" sz="2400" dirty="0" smtClean="0">
                <a:solidFill>
                  <a:srgbClr val="02295C"/>
                </a:solidFill>
              </a:rPr>
              <a:t>student </a:t>
            </a:r>
            <a:r>
              <a:rPr lang="en-US" sz="2400" dirty="0">
                <a:solidFill>
                  <a:srgbClr val="02295C"/>
                </a:solidFill>
              </a:rPr>
              <a:t>organizations and college </a:t>
            </a:r>
            <a:r>
              <a:rPr lang="en-US" sz="2400" dirty="0" smtClean="0">
                <a:solidFill>
                  <a:srgbClr val="02295C"/>
                </a:solidFill>
              </a:rPr>
              <a:t>departments</a:t>
            </a:r>
            <a:r>
              <a:rPr lang="en-US" sz="2400" dirty="0">
                <a:solidFill>
                  <a:srgbClr val="02295C"/>
                </a:solidFill>
              </a:rPr>
              <a:t>:</a:t>
            </a:r>
            <a:endParaRPr lang="en-US" dirty="0">
              <a:solidFill>
                <a:srgbClr val="02295C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rgbClr val="02295C"/>
                </a:solidFill>
              </a:rPr>
              <a:t>2020-21: 246 programs, 25 programs addressed race </a:t>
            </a:r>
            <a:br>
              <a:rPr lang="en-US" sz="1800" i="1" dirty="0" smtClean="0">
                <a:solidFill>
                  <a:srgbClr val="02295C"/>
                </a:solidFill>
              </a:rPr>
            </a:br>
            <a:r>
              <a:rPr lang="en-US" sz="1800" i="1" dirty="0" smtClean="0">
                <a:solidFill>
                  <a:srgbClr val="02295C"/>
                </a:solidFill>
              </a:rPr>
              <a:t>(approximately 10%)</a:t>
            </a:r>
          </a:p>
          <a:p>
            <a:pPr marL="457200" lvl="1" indent="0">
              <a:buNone/>
            </a:pPr>
            <a:endParaRPr lang="en-US" sz="1800" i="1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2019-20: 300 programs, 27 programs addressed race </a:t>
            </a:r>
            <a:br>
              <a:rPr lang="en-US" sz="1800" dirty="0" smtClean="0">
                <a:solidFill>
                  <a:srgbClr val="02295C"/>
                </a:solidFill>
              </a:rPr>
            </a:br>
            <a:r>
              <a:rPr lang="en-US" sz="1800" dirty="0" smtClean="0">
                <a:solidFill>
                  <a:srgbClr val="02295C"/>
                </a:solidFill>
              </a:rPr>
              <a:t>(approximately 9%)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2018-19: 392 programs, 46 programs addressed race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2295C"/>
                </a:solidFill>
              </a:rPr>
              <a:t> </a:t>
            </a:r>
            <a:r>
              <a:rPr lang="en-US" sz="1800" dirty="0" smtClean="0">
                <a:solidFill>
                  <a:srgbClr val="02295C"/>
                </a:solidFill>
              </a:rPr>
              <a:t>   (approximately 11%)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Building Community and A Sense of Belonging Series </a:t>
            </a:r>
            <a:br>
              <a:rPr lang="en-US" sz="1800" dirty="0" smtClean="0">
                <a:solidFill>
                  <a:srgbClr val="02295C"/>
                </a:solidFill>
              </a:rPr>
            </a:br>
            <a:r>
              <a:rPr lang="en-US" sz="1800" dirty="0" smtClean="0">
                <a:solidFill>
                  <a:srgbClr val="02295C"/>
                </a:solidFill>
              </a:rPr>
              <a:t>(8 offices collaborating) 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2295C"/>
                </a:solidFill>
              </a:rPr>
              <a:t>MAAC United for Justice Campaign </a:t>
            </a:r>
            <a:br>
              <a:rPr lang="en-US" sz="1800" dirty="0" smtClean="0">
                <a:solidFill>
                  <a:srgbClr val="02295C"/>
                </a:solidFill>
              </a:rPr>
            </a:br>
            <a:r>
              <a:rPr lang="en-US" sz="1800" dirty="0" smtClean="0">
                <a:solidFill>
                  <a:srgbClr val="02295C"/>
                </a:solidFill>
              </a:rPr>
              <a:t>(media campaign, reading program at schools, BLM decal, etc.)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02295C"/>
              </a:solidFill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 algn="ctr">
              <a:buNone/>
            </a:pPr>
            <a:endParaRPr lang="en-US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187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524000"/>
            <a:ext cx="800100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u="sng" dirty="0" smtClean="0">
                <a:solidFill>
                  <a:srgbClr val="02295C"/>
                </a:solidFill>
              </a:rPr>
              <a:t>Intersectionality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2295C"/>
                </a:solidFill>
              </a:rPr>
              <a:t>Utilizing </a:t>
            </a:r>
            <a:r>
              <a:rPr lang="en-US" dirty="0">
                <a:solidFill>
                  <a:srgbClr val="02295C"/>
                </a:solidFill>
              </a:rPr>
              <a:t>an intersectional framework to better understand the compounding effects of systems of oppression on individuals and groups.</a:t>
            </a:r>
          </a:p>
          <a:p>
            <a:pPr marL="0" indent="0" algn="ctr">
              <a:buNone/>
            </a:pPr>
            <a:endParaRPr lang="en-US" sz="1600" i="1" dirty="0" smtClean="0">
              <a:solidFill>
                <a:srgbClr val="0229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66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04850"/>
            <a:ext cx="716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274B"/>
                </a:solidFill>
                <a:latin typeface="Arial" charset="0"/>
              </a:defRPr>
            </a:lvl9pPr>
          </a:lstStyle>
          <a:p>
            <a:endParaRPr lang="en-US" sz="4800" b="1" dirty="0">
              <a:solidFill>
                <a:srgbClr val="02295C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533400"/>
            <a:ext cx="7929094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85750" indent="-2857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accent4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+mn-lt"/>
              </a:defRPr>
            </a:lvl3pPr>
            <a:lvl4pPr marL="1543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600">
                <a:solidFill>
                  <a:schemeClr val="accent4"/>
                </a:solidFill>
                <a:latin typeface="+mn-lt"/>
              </a:defRPr>
            </a:lvl4pPr>
            <a:lvl5pPr marL="20002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 sz="1400">
                <a:solidFill>
                  <a:schemeClr val="accent4"/>
                </a:solidFill>
                <a:latin typeface="+mn-lt"/>
              </a:defRPr>
            </a:lvl5pPr>
            <a:lvl6pPr marL="24574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6pPr>
            <a:lvl7pPr marL="29146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7pPr>
            <a:lvl8pPr marL="33718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8pPr>
            <a:lvl9pPr marL="3829050" indent="-171450" algn="l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E1E100"/>
              </a:buClr>
              <a:buFont typeface="Wingdings" pitchFamily="2" charset="2"/>
              <a:buChar char="§"/>
              <a:defRPr sz="1400">
                <a:solidFill>
                  <a:srgbClr val="00274B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2295C"/>
                </a:solidFill>
              </a:rPr>
              <a:t>Intersectionality</a:t>
            </a:r>
          </a:p>
          <a:p>
            <a:pPr marL="0" indent="0" algn="ctr">
              <a:buNone/>
            </a:pPr>
            <a:endParaRPr lang="en-US" sz="1600" i="1" dirty="0" smtClean="0">
              <a:solidFill>
                <a:srgbClr val="02295C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2295C"/>
                </a:solidFill>
              </a:rPr>
              <a:t>Incorporate </a:t>
            </a:r>
            <a:r>
              <a:rPr lang="en-US" sz="2400" dirty="0">
                <a:solidFill>
                  <a:srgbClr val="02295C"/>
                </a:solidFill>
              </a:rPr>
              <a:t>knowledge, experiences, and perspectives that address issues of race </a:t>
            </a:r>
            <a:r>
              <a:rPr lang="en-US" sz="2400" dirty="0" smtClean="0">
                <a:solidFill>
                  <a:srgbClr val="02295C"/>
                </a:solidFill>
              </a:rPr>
              <a:t>and </a:t>
            </a:r>
            <a:r>
              <a:rPr lang="en-US" sz="2400" dirty="0">
                <a:solidFill>
                  <a:srgbClr val="02295C"/>
                </a:solidFill>
              </a:rPr>
              <a:t>its intersections with age, class, disability, ethnicity, gender, </a:t>
            </a:r>
            <a:r>
              <a:rPr lang="en-US" sz="2400" dirty="0" smtClean="0">
                <a:solidFill>
                  <a:srgbClr val="02295C"/>
                </a:solidFill>
              </a:rPr>
              <a:t>nationality, religion</a:t>
            </a:r>
            <a:r>
              <a:rPr lang="en-US" sz="2400" dirty="0">
                <a:solidFill>
                  <a:srgbClr val="02295C"/>
                </a:solidFill>
              </a:rPr>
              <a:t>, sexual orientation, </a:t>
            </a:r>
            <a:r>
              <a:rPr lang="en-US" sz="2400" dirty="0" smtClean="0">
                <a:solidFill>
                  <a:srgbClr val="02295C"/>
                </a:solidFill>
              </a:rPr>
              <a:t>etc.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rgbClr val="02295C"/>
                </a:solidFill>
              </a:rPr>
              <a:t>2020-21: 246 programs, 23 addressed intersecting identities </a:t>
            </a:r>
            <a:r>
              <a:rPr lang="en-US" sz="1800" i="1" dirty="0">
                <a:solidFill>
                  <a:srgbClr val="02295C"/>
                </a:solidFill>
              </a:rPr>
              <a:t/>
            </a:r>
            <a:br>
              <a:rPr lang="en-US" sz="1800" i="1" dirty="0">
                <a:solidFill>
                  <a:srgbClr val="02295C"/>
                </a:solidFill>
              </a:rPr>
            </a:br>
            <a:r>
              <a:rPr lang="en-US" sz="1800" dirty="0">
                <a:solidFill>
                  <a:srgbClr val="02295C"/>
                </a:solidFill>
              </a:rPr>
              <a:t>(approximately 9%)</a:t>
            </a:r>
          </a:p>
          <a:p>
            <a:pPr marL="457200" lvl="1" indent="0">
              <a:buNone/>
            </a:pPr>
            <a:endParaRPr lang="en-US" sz="1800" i="1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rgbClr val="02295C"/>
                </a:solidFill>
              </a:rPr>
              <a:t>2019-20: 300 programs, 30 addressed intersecting identities</a:t>
            </a:r>
            <a:r>
              <a:rPr lang="en-US" sz="1800" i="1" dirty="0">
                <a:solidFill>
                  <a:srgbClr val="02295C"/>
                </a:solidFill>
              </a:rPr>
              <a:t/>
            </a:r>
            <a:br>
              <a:rPr lang="en-US" sz="1800" i="1" dirty="0">
                <a:solidFill>
                  <a:srgbClr val="02295C"/>
                </a:solidFill>
              </a:rPr>
            </a:br>
            <a:r>
              <a:rPr lang="en-US" sz="1800" i="1" dirty="0">
                <a:solidFill>
                  <a:srgbClr val="02295C"/>
                </a:solidFill>
              </a:rPr>
              <a:t>(approximately 10%)</a:t>
            </a:r>
          </a:p>
          <a:p>
            <a:pPr marL="457200" lvl="1" indent="0">
              <a:buNone/>
            </a:pPr>
            <a:endParaRPr lang="en-US" sz="1800" i="1" dirty="0" smtClean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rgbClr val="02295C"/>
                </a:solidFill>
              </a:rPr>
              <a:t>2018-19: 392 programs, 26 addressed intersecting identities</a:t>
            </a:r>
            <a:br>
              <a:rPr lang="en-US" sz="1800" i="1" dirty="0" smtClean="0">
                <a:solidFill>
                  <a:srgbClr val="02295C"/>
                </a:solidFill>
              </a:rPr>
            </a:br>
            <a:r>
              <a:rPr lang="en-US" sz="1800" i="1" dirty="0" smtClean="0">
                <a:solidFill>
                  <a:srgbClr val="02295C"/>
                </a:solidFill>
              </a:rPr>
              <a:t>(approximately 6%)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i="1" dirty="0">
              <a:solidFill>
                <a:srgbClr val="02295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2295C"/>
                </a:solidFill>
              </a:rPr>
              <a:t>Mission &amp; Ministry provides a number of programs that address intersectionality e.g. Borders &amp; Migration, AOC retreat, Ignatian Family Teach-In.  </a:t>
            </a:r>
            <a:br>
              <a:rPr lang="en-US" sz="1600" i="1" dirty="0" smtClean="0">
                <a:solidFill>
                  <a:srgbClr val="02295C"/>
                </a:solidFill>
              </a:rPr>
            </a:br>
            <a:r>
              <a:rPr lang="en-US" sz="1600" i="1" dirty="0" err="1" smtClean="0">
                <a:solidFill>
                  <a:srgbClr val="02295C"/>
                </a:solidFill>
              </a:rPr>
              <a:t>Griff</a:t>
            </a:r>
            <a:r>
              <a:rPr lang="en-US" sz="1600" i="1" dirty="0" smtClean="0">
                <a:solidFill>
                  <a:srgbClr val="02295C"/>
                </a:solidFill>
              </a:rPr>
              <a:t> center’s First Gen programming</a:t>
            </a:r>
            <a:r>
              <a:rPr lang="en-US" sz="1400" i="1" dirty="0" smtClean="0">
                <a:solidFill>
                  <a:srgbClr val="02295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4257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99"/>
      </a:dk1>
      <a:lt1>
        <a:srgbClr val="FFFFFF"/>
      </a:lt1>
      <a:dk2>
        <a:srgbClr val="F5D200"/>
      </a:dk2>
      <a:lt2>
        <a:srgbClr val="FFFFFF"/>
      </a:lt2>
      <a:accent1>
        <a:srgbClr val="C5A900"/>
      </a:accent1>
      <a:accent2>
        <a:srgbClr val="FC0128"/>
      </a:accent2>
      <a:accent3>
        <a:srgbClr val="FFFFFF"/>
      </a:accent3>
      <a:accent4>
        <a:srgbClr val="000082"/>
      </a:accent4>
      <a:accent5>
        <a:srgbClr val="DFD1AA"/>
      </a:accent5>
      <a:accent6>
        <a:srgbClr val="E40123"/>
      </a:accent6>
      <a:hlink>
        <a:srgbClr val="0000FF"/>
      </a:hlink>
      <a:folHlink>
        <a:srgbClr val="618FFD"/>
      </a:folHlink>
    </a:clrScheme>
    <a:fontScheme name="Canisius R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Schoolbook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Schoolbook" pitchFamily="18" charset="0"/>
          </a:defRPr>
        </a:defPPr>
      </a:lstStyle>
    </a:lnDef>
  </a:objectDefaults>
  <a:extraClrSchemeLst>
    <a:extraClrScheme>
      <a:clrScheme name="Canisius 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isius R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isius R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isius R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isius R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isius R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isius R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isius R1 8">
        <a:dk1>
          <a:srgbClr val="000099"/>
        </a:dk1>
        <a:lt1>
          <a:srgbClr val="FFFFFF"/>
        </a:lt1>
        <a:dk2>
          <a:srgbClr val="F5D200"/>
        </a:dk2>
        <a:lt2>
          <a:srgbClr val="000000"/>
        </a:lt2>
        <a:accent1>
          <a:srgbClr val="C5A900"/>
        </a:accent1>
        <a:accent2>
          <a:srgbClr val="FC0128"/>
        </a:accent2>
        <a:accent3>
          <a:srgbClr val="FFFFFF"/>
        </a:accent3>
        <a:accent4>
          <a:srgbClr val="000082"/>
        </a:accent4>
        <a:accent5>
          <a:srgbClr val="DFD1AA"/>
        </a:accent5>
        <a:accent6>
          <a:srgbClr val="E40123"/>
        </a:accent6>
        <a:hlink>
          <a:srgbClr val="DC0081"/>
        </a:hlink>
        <a:folHlink>
          <a:srgbClr val="618F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14028</TotalTime>
  <Words>955</Words>
  <Application>Microsoft Office PowerPoint</Application>
  <PresentationFormat>On-screen Show (4:3)</PresentationFormat>
  <Paragraphs>200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Recruitment &amp; Retention</vt:lpstr>
      <vt:lpstr>PowerPoint Presentation</vt:lpstr>
      <vt:lpstr>Recruitment &amp; Retention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Canisius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Canisius College</dc:creator>
  <cp:lastModifiedBy>Beiter, Amy K</cp:lastModifiedBy>
  <cp:revision>362</cp:revision>
  <cp:lastPrinted>2021-07-27T14:50:32Z</cp:lastPrinted>
  <dcterms:created xsi:type="dcterms:W3CDTF">2010-07-27T15:24:25Z</dcterms:created>
  <dcterms:modified xsi:type="dcterms:W3CDTF">2022-03-04T18:11:05Z</dcterms:modified>
</cp:coreProperties>
</file>